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623" r:id="rId2"/>
    <p:sldId id="624" r:id="rId3"/>
    <p:sldId id="645" r:id="rId4"/>
    <p:sldId id="646" r:id="rId5"/>
    <p:sldId id="655" r:id="rId6"/>
    <p:sldId id="656" r:id="rId7"/>
    <p:sldId id="649" r:id="rId8"/>
    <p:sldId id="658" r:id="rId9"/>
    <p:sldId id="659" r:id="rId10"/>
    <p:sldId id="669" r:id="rId11"/>
    <p:sldId id="653" r:id="rId12"/>
    <p:sldId id="677" r:id="rId13"/>
    <p:sldId id="643" r:id="rId14"/>
    <p:sldId id="626" r:id="rId15"/>
    <p:sldId id="627" r:id="rId16"/>
    <p:sldId id="636" r:id="rId17"/>
    <p:sldId id="635" r:id="rId18"/>
    <p:sldId id="652" r:id="rId19"/>
    <p:sldId id="654" r:id="rId20"/>
    <p:sldId id="660" r:id="rId21"/>
    <p:sldId id="684" r:id="rId22"/>
    <p:sldId id="634" r:id="rId23"/>
    <p:sldId id="685" r:id="rId24"/>
    <p:sldId id="686" r:id="rId25"/>
    <p:sldId id="661" r:id="rId26"/>
    <p:sldId id="662" r:id="rId27"/>
    <p:sldId id="663" r:id="rId28"/>
    <p:sldId id="664" r:id="rId29"/>
    <p:sldId id="665" r:id="rId30"/>
    <p:sldId id="668" r:id="rId31"/>
    <p:sldId id="666" r:id="rId32"/>
    <p:sldId id="667" r:id="rId33"/>
    <p:sldId id="61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20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24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14.emf"/><Relationship Id="rId1" Type="http://schemas.openxmlformats.org/officeDocument/2006/relationships/image" Target="../media/image24.emf"/><Relationship Id="rId4" Type="http://schemas.openxmlformats.org/officeDocument/2006/relationships/image" Target="../media/image16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Relationship Id="rId4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24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24.emf"/></Relationships>
</file>

<file path=ppt/media/image1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tif>
</file>

<file path=ppt/media/image23.tif>
</file>

<file path=ppt/media/image27.tif>
</file>

<file path=ppt/media/image28.jpe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D2E54-F889-FE4C-ADB8-9DFE80B063EA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82D60-4B60-B44F-884E-E77537E45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662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954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1832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2531152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ABCEE9B-D27B-D64C-92B8-EB0103D5C4E7}" type="slidenum">
              <a:rPr lang="en-US"/>
              <a:pPr/>
              <a:t>12</a:t>
            </a:fld>
            <a:endParaRPr lang="en-US"/>
          </a:p>
        </p:txBody>
      </p:sp>
      <p:sp>
        <p:nvSpPr>
          <p:cNvPr id="55301" name="Date Placeholder 4"/>
          <p:cNvSpPr>
            <a:spLocks noGrp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11/12/14</a:t>
            </a:r>
          </a:p>
        </p:txBody>
      </p:sp>
      <p:sp>
        <p:nvSpPr>
          <p:cNvPr id="55302" name="Header Placeholder 5"/>
          <p:cNvSpPr>
            <a:spLocks noGrp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BIOL/FISH 473 - Limnology</a:t>
            </a:r>
          </a:p>
        </p:txBody>
      </p:sp>
    </p:spTree>
    <p:extLst>
      <p:ext uri="{BB962C8B-B14F-4D97-AF65-F5344CB8AC3E}">
        <p14:creationId xmlns:p14="http://schemas.microsoft.com/office/powerpoint/2010/main" val="35717264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16969765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28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53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39192486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172085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1420540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4264111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26142909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38565009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34984877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57699" name="Header Placeholder 4"/>
          <p:cNvSpPr txBox="1">
            <a:spLocks noGrp="1"/>
          </p:cNvSpPr>
          <p:nvPr/>
        </p:nvSpPr>
        <p:spPr bwMode="auto">
          <a:xfrm>
            <a:off x="0" y="0"/>
            <a:ext cx="3032568" cy="46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015" tIns="46508" rIns="93015" bIns="46508"/>
          <a:lstStyle/>
          <a:p>
            <a:pPr defTabSz="913570"/>
            <a:r>
              <a:rPr lang="en-US" sz="1300" dirty="0">
                <a:solidFill>
                  <a:prstClr val="black"/>
                </a:solidFill>
                <a:latin typeface="Calibri" pitchFamily="34" charset="0"/>
              </a:rPr>
              <a:t>MAR(1) Workshop - ESA 2007, San Jose, CA</a:t>
            </a:r>
          </a:p>
        </p:txBody>
      </p:sp>
      <p:sp>
        <p:nvSpPr>
          <p:cNvPr id="157700" name="Date Placeholder 6"/>
          <p:cNvSpPr txBox="1">
            <a:spLocks noGrp="1"/>
          </p:cNvSpPr>
          <p:nvPr/>
        </p:nvSpPr>
        <p:spPr bwMode="auto">
          <a:xfrm>
            <a:off x="3963975" y="0"/>
            <a:ext cx="3032568" cy="46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015" tIns="46508" rIns="93015" bIns="46508"/>
          <a:lstStyle/>
          <a:p>
            <a:pPr algn="r" defTabSz="913570"/>
            <a:r>
              <a:rPr lang="en-US" sz="1300" dirty="0">
                <a:solidFill>
                  <a:prstClr val="black"/>
                </a:solidFill>
                <a:latin typeface="Calibri" pitchFamily="34" charset="0"/>
              </a:rPr>
              <a:t>5 Aug 2007</a:t>
            </a: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4765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8740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419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114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8556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2010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4916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110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5651228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490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2745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10527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57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4241525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1928460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2297499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1852512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240594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8435" name="Header Placeholder 4"/>
          <p:cNvSpPr>
            <a:spLocks noGrp="1"/>
          </p:cNvSpPr>
          <p:nvPr>
            <p:ph type="hdr" sz="quarter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MAR(1) Workshop - ESA 2007, San Jose, CA</a:t>
            </a:r>
          </a:p>
        </p:txBody>
      </p:sp>
      <p:sp>
        <p:nvSpPr>
          <p:cNvPr id="18436" name="Date Placeholder 6"/>
          <p:cNvSpPr>
            <a:spLocks noGrp="1"/>
          </p:cNvSpPr>
          <p:nvPr>
            <p:ph type="dt" sz="quarter" idx="1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5 Aug 2007</a:t>
            </a:r>
          </a:p>
        </p:txBody>
      </p:sp>
    </p:spTree>
    <p:extLst>
      <p:ext uri="{BB962C8B-B14F-4D97-AF65-F5344CB8AC3E}">
        <p14:creationId xmlns:p14="http://schemas.microsoft.com/office/powerpoint/2010/main" val="3845656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79D9F-4DE6-BA40-BC4D-88B0EF9E0B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9608D3-2270-E241-BE5D-7FAD2C7C37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BF269-056F-2644-ABF8-AC094D628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766A7-074E-4A4D-A295-99339959D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0313D-1D98-5549-8AD2-699A5C313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68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EBA86-F0C3-3049-990A-37807ACAD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7976C6-45D7-D04C-BD3E-5DE0A9EA58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5964E-7AB2-E24F-BB94-C66EE9712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BF5F1-9FD7-9F48-B298-F17F55DEA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A93AF-558A-DC43-BFE5-3B0CAB05F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64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214262-13F3-6B4E-BF38-B45BDB120E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A0F6F6-7000-DF4A-BB03-D3B811967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9BEF2-0531-F343-822A-539D62AB9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1A076-1A4C-A048-A58D-4F1A3E4B7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9A0E0-59A3-8644-8D48-6000C8E5E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36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18D29-9E24-8840-81DF-37C5A3679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CD97A-20E4-6E40-A652-37C263D16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36734-FDE4-114D-9C4A-329D29CE6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1315B-3D30-1F48-ABFE-41ABCA62C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5DC68-AF4C-154A-A7FA-4B764D2FD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1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AD635-5565-764E-AD11-D1B04A8A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A6C55-29E2-8241-A7C1-ADDB91A91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04CDD-E16F-AC4B-80B9-6131343BB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A9583-4513-6D49-8E6B-EAFBAC4A0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3830D-3794-7147-A65A-A95C31B4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71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3B642-1B44-7B41-8CF7-2FA6D754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FD175-898F-E547-99B4-84983BF787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94E3B-E0AB-814E-A658-2C4B16EE6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782D1-76E9-1840-B8BE-216C367A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4692F-B22C-2A40-B356-63635B700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D1CBC-DD6F-8E41-BC9C-1B98F9DC4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2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E1C9C-0C71-8944-9B8B-BDBAECA1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7D366-059B-434D-AB4B-3341AE57B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479B30-B258-2F44-A675-E598C34957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1856CA-4D2E-AF43-95F8-50547ACCF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2CDB3D-2D5A-C448-A4A2-955FB2BAA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BBAEA-945E-4E4C-ABF1-5972492DE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184B04-8F12-7245-8CB2-03EFA60BE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2D8871-F31B-FF48-A217-0391DCF58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124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306B-C420-4D42-9325-9A5E7F88C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74DDFB-10FB-F645-879F-802849BBD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4EF36A-00E3-2948-AF53-09103AF9E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DED9D4-728F-894D-A406-0558E09FD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188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0B9D25-7821-2241-BDDE-6DCD9325B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0D98A5-4AD8-094B-90E8-F98A6C14B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92427-FEC6-3645-BE02-EC26F0B9E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99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CD1A7-F9ED-3E4B-A3F1-7DF161D37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D36C6-94CF-6F44-96E8-0651D6502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60A98-54EA-7744-8342-24FF95D41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BA69FD-48FA-604E-918F-67EA3DEB7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03E135-6319-514B-98CF-A3A510AF1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865FE-23D9-1247-A320-39874A123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78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306AA-AC5B-BE4F-8E42-0EE0F2F3A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DD2C61-275D-E74E-9DA4-B91D396468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4BAE8E-4E85-4749-ACFA-9DCEF0D4B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492747-1E32-714C-A137-3D4177392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77290-A2FB-714B-AE60-4AD0E11CB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535B0-1709-6045-A183-44C9C51F1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023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0BC869-5CDD-A644-AF46-FB34E9DB9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063DD-EEC1-3545-B44D-C79F7E6DB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DD343-95E2-6947-8D52-37390D961B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182F6-2588-4442-9A84-248EFCD96C69}" type="datetimeFigureOut">
              <a:rPr lang="en-US" smtClean="0"/>
              <a:t>3/12/19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D661A-CDCA-4E47-B751-E6C53DDC5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26795-EF06-454D-93DF-29DE11ADF0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8924B-C839-3546-8606-CC1064C2B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918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16.emf"/><Relationship Id="rId5" Type="http://schemas.openxmlformats.org/officeDocument/2006/relationships/image" Target="../media/image13.emf"/><Relationship Id="rId10" Type="http://schemas.openxmlformats.org/officeDocument/2006/relationships/oleObject" Target="../embeddings/oleObject18.bin"/><Relationship Id="rId4" Type="http://schemas.openxmlformats.org/officeDocument/2006/relationships/oleObject" Target="../embeddings/oleObject15.bin"/><Relationship Id="rId9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20.bin"/><Relationship Id="rId5" Type="http://schemas.openxmlformats.org/officeDocument/2006/relationships/image" Target="../media/image24.emf"/><Relationship Id="rId4" Type="http://schemas.openxmlformats.org/officeDocument/2006/relationships/oleObject" Target="../embeddings/oleObject19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24.emf"/><Relationship Id="rId4" Type="http://schemas.openxmlformats.org/officeDocument/2006/relationships/oleObject" Target="../embeddings/oleObject2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24.bin"/><Relationship Id="rId5" Type="http://schemas.openxmlformats.org/officeDocument/2006/relationships/image" Target="../media/image24.emf"/><Relationship Id="rId4" Type="http://schemas.openxmlformats.org/officeDocument/2006/relationships/oleObject" Target="../embeddings/oleObject23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26.bin"/><Relationship Id="rId11" Type="http://schemas.openxmlformats.org/officeDocument/2006/relationships/image" Target="../media/image16.emf"/><Relationship Id="rId5" Type="http://schemas.openxmlformats.org/officeDocument/2006/relationships/image" Target="../media/image24.emf"/><Relationship Id="rId10" Type="http://schemas.openxmlformats.org/officeDocument/2006/relationships/oleObject" Target="../embeddings/oleObject28.bin"/><Relationship Id="rId4" Type="http://schemas.openxmlformats.org/officeDocument/2006/relationships/oleObject" Target="../embeddings/oleObject25.bin"/><Relationship Id="rId9" Type="http://schemas.openxmlformats.org/officeDocument/2006/relationships/image" Target="../media/image2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4.e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4.emf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4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9.emf"/><Relationship Id="rId4" Type="http://schemas.openxmlformats.org/officeDocument/2006/relationships/oleObject" Target="../embeddings/oleObject8.bin"/><Relationship Id="rId9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2.bin"/><Relationship Id="rId5" Type="http://schemas.openxmlformats.org/officeDocument/2006/relationships/image" Target="../media/image9.emf"/><Relationship Id="rId4" Type="http://schemas.openxmlformats.org/officeDocument/2006/relationships/oleObject" Target="../embeddings/oleObject11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notesSlide" Target="../notesSlides/notesSlide9.xml"/><Relationship Id="rId7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9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2371725" y="539750"/>
            <a:ext cx="7448550" cy="2065338"/>
          </a:xfrm>
        </p:spPr>
        <p:txBody>
          <a:bodyPr/>
          <a:lstStyle/>
          <a:p>
            <a:pPr algn="ctr"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Intervention models and standardized residuals for perturbation analysis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2520950" y="2951164"/>
            <a:ext cx="7150100" cy="188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ts val="4400"/>
              </a:lnSpc>
            </a:pPr>
            <a:r>
              <a:rPr lang="en-US" sz="2800" dirty="0">
                <a:latin typeface="Calibri" charset="0"/>
              </a:rPr>
              <a:t>Eli Holmes</a:t>
            </a:r>
            <a:endParaRPr lang="en-US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i="1" dirty="0">
                <a:latin typeface="Calibri" charset="0"/>
              </a:rPr>
              <a:t>FISH 507 – Applied Time Series Analysis</a:t>
            </a:r>
          </a:p>
          <a:p>
            <a:pPr algn="ctr" eaLnBrk="1" hangingPunct="1">
              <a:lnSpc>
                <a:spcPts val="3200"/>
              </a:lnSpc>
            </a:pPr>
            <a:endParaRPr lang="en-US" i="1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dirty="0">
                <a:latin typeface="Calibri" charset="0"/>
              </a:rPr>
              <a:t>12 March 2019</a:t>
            </a:r>
          </a:p>
        </p:txBody>
      </p:sp>
    </p:spTree>
    <p:extLst>
      <p:ext uri="{BB962C8B-B14F-4D97-AF65-F5344CB8AC3E}">
        <p14:creationId xmlns:p14="http://schemas.microsoft.com/office/powerpoint/2010/main" val="1141800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What about interventions in </a:t>
            </a:r>
            <a:r>
              <a:rPr lang="en-US" dirty="0" err="1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obs</a:t>
            </a: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?</a:t>
            </a: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2903755" y="1649899"/>
            <a:ext cx="6384493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It is entirely possible for their to be a change (intervention) in the observations</a:t>
            </a:r>
          </a:p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Field ecology (fisheries, ornithology)</a:t>
            </a:r>
          </a:p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Laboratory (microscopy, genetics, chemistry)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51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428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for change in observation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780608" y="168253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262651" y="2255838"/>
          <a:ext cx="1527175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9" name="Equation" r:id="rId4" imgW="774700" imgH="215900" progId="Equation.3">
                  <p:embed/>
                </p:oleObj>
              </mc:Choice>
              <mc:Fallback>
                <p:oleObj name="Equation" r:id="rId4" imgW="7747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62651" y="2255838"/>
                        <a:ext cx="1527175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412868" y="2255839"/>
          <a:ext cx="1679575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0" name="Equation" r:id="rId6" imgW="850900" imgH="215900" progId="Equation.3">
                  <p:embed/>
                </p:oleObj>
              </mc:Choice>
              <mc:Fallback>
                <p:oleObj name="Equation" r:id="rId6" imgW="8509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12868" y="2255839"/>
                        <a:ext cx="1679575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924834" y="4679775"/>
            <a:ext cx="232201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4F81BD"/>
                </a:solidFill>
                <a:latin typeface="Calibri" pitchFamily="34" charset="0"/>
              </a:rPr>
              <a:t>Intervention</a:t>
            </a:r>
          </a:p>
          <a:p>
            <a:pPr algn="ctr">
              <a:defRPr/>
            </a:pPr>
            <a:r>
              <a:rPr lang="en-US" sz="2400" i="1" dirty="0">
                <a:solidFill>
                  <a:srgbClr val="4F81BD"/>
                </a:solidFill>
                <a:latin typeface="Calibri" pitchFamily="34" charset="0"/>
              </a:rPr>
              <a:t>effect</a:t>
            </a:r>
          </a:p>
        </p:txBody>
      </p:sp>
      <p:sp>
        <p:nvSpPr>
          <p:cNvPr id="11" name="TextBox 8"/>
          <p:cNvSpPr txBox="1">
            <a:spLocks noChangeArrowheads="1"/>
          </p:cNvSpPr>
          <p:nvPr/>
        </p:nvSpPr>
        <p:spPr bwMode="auto">
          <a:xfrm>
            <a:off x="5009988" y="4679775"/>
            <a:ext cx="201168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</a:rPr>
              <a:t>Indicator function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523688" y="4152582"/>
            <a:ext cx="404732" cy="509420"/>
          </a:xfrm>
          <a:prstGeom prst="straightConnector1">
            <a:avLst/>
          </a:prstGeom>
          <a:ln>
            <a:solidFill>
              <a:schemeClr val="tx2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214524" y="4174642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4343346" y="3257216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3852537" y="3767138"/>
          <a:ext cx="2079625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1" name="Equation" r:id="rId8" imgW="1054100" imgH="215900" progId="Equation.3">
                  <p:embed/>
                </p:oleObj>
              </mc:Choice>
              <mc:Fallback>
                <p:oleObj name="Equation" r:id="rId8" imgW="1054100" imgH="215900" progId="Equation.3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2537" y="3767138"/>
                        <a:ext cx="2079625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6417455" y="3766803"/>
          <a:ext cx="1403350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2" name="Equation" r:id="rId10" imgW="711200" imgH="215900" progId="Equation.3">
                  <p:embed/>
                </p:oleObj>
              </mc:Choice>
              <mc:Fallback>
                <p:oleObj name="Equation" r:id="rId10" imgW="711200" imgH="215900" progId="Equation.3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417455" y="3766803"/>
                        <a:ext cx="1403350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4941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757" y="898865"/>
            <a:ext cx="7769209" cy="34043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5210" y="5047136"/>
            <a:ext cx="2132580" cy="72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70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The salmon story</a:t>
            </a:r>
          </a:p>
        </p:txBody>
      </p:sp>
      <p:sp>
        <p:nvSpPr>
          <p:cNvPr id="19459" name="TextBox 5"/>
          <p:cNvSpPr txBox="1">
            <a:spLocks noChangeArrowheads="1"/>
          </p:cNvSpPr>
          <p:nvPr/>
        </p:nvSpPr>
        <p:spPr bwMode="auto">
          <a:xfrm>
            <a:off x="4494213" y="1724573"/>
            <a:ext cx="5699654" cy="40626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1450" indent="-171450">
              <a:spcAft>
                <a:spcPts val="1800"/>
              </a:spcAft>
              <a:buFont typeface="Arial" pitchFamily="34" charset="0"/>
              <a:buChar char="•"/>
            </a:pPr>
            <a:r>
              <a:rPr lang="en-US" sz="2200" dirty="0">
                <a:latin typeface="Calibri" pitchFamily="34" charset="0"/>
              </a:rPr>
              <a:t>Major declines in populations across the continental U.S. &amp; southern Canada</a:t>
            </a:r>
          </a:p>
          <a:p>
            <a:pPr marL="171450" indent="-171450">
              <a:spcAft>
                <a:spcPts val="1800"/>
              </a:spcAft>
              <a:buFont typeface="Arial" pitchFamily="34" charset="0"/>
              <a:buChar char="•"/>
            </a:pPr>
            <a:r>
              <a:rPr lang="en-US" sz="2200" dirty="0">
                <a:latin typeface="Calibri" pitchFamily="34" charset="0"/>
              </a:rPr>
              <a:t>Evolutionary Significant Units (ESUs) form basis for conservation &amp; management</a:t>
            </a:r>
          </a:p>
          <a:p>
            <a:pPr marL="171450" indent="-171450">
              <a:spcAft>
                <a:spcPts val="1800"/>
              </a:spcAft>
              <a:buFont typeface="Arial" pitchFamily="34" charset="0"/>
              <a:buChar char="•"/>
            </a:pPr>
            <a:r>
              <a:rPr lang="en-US" sz="2200" dirty="0">
                <a:latin typeface="Calibri" pitchFamily="34" charset="0"/>
              </a:rPr>
              <a:t>28/52 ESUs listed as </a:t>
            </a:r>
            <a:r>
              <a:rPr lang="en-US" sz="2200" i="1" dirty="0">
                <a:latin typeface="Calibri" pitchFamily="34" charset="0"/>
              </a:rPr>
              <a:t>threatened</a:t>
            </a:r>
            <a:r>
              <a:rPr lang="en-US" sz="2200" dirty="0">
                <a:latin typeface="Calibri" pitchFamily="34" charset="0"/>
              </a:rPr>
              <a:t> or </a:t>
            </a:r>
            <a:r>
              <a:rPr lang="en-US" sz="2200" i="1" dirty="0">
                <a:latin typeface="Calibri" pitchFamily="34" charset="0"/>
              </a:rPr>
              <a:t>endangered</a:t>
            </a:r>
            <a:r>
              <a:rPr lang="en-US" sz="2200" dirty="0">
                <a:latin typeface="Calibri" pitchFamily="34" charset="0"/>
              </a:rPr>
              <a:t> under U.S. Endangered Species Act</a:t>
            </a:r>
          </a:p>
          <a:p>
            <a:pPr marL="171450" indent="-171450">
              <a:spcAft>
                <a:spcPts val="1800"/>
              </a:spcAft>
              <a:buFont typeface="Arial" pitchFamily="34" charset="0"/>
              <a:buChar char="•"/>
            </a:pPr>
            <a:r>
              <a:rPr lang="en-US" sz="2200" dirty="0">
                <a:latin typeface="Calibri" pitchFamily="34" charset="0"/>
              </a:rPr>
              <a:t>Human (</a:t>
            </a:r>
            <a:r>
              <a:rPr lang="en-US" sz="2200" dirty="0" err="1">
                <a:latin typeface="Calibri" pitchFamily="34" charset="0"/>
              </a:rPr>
              <a:t>eg</a:t>
            </a:r>
            <a:r>
              <a:rPr lang="en-US" sz="2200" dirty="0">
                <a:latin typeface="Calibri" pitchFamily="34" charset="0"/>
              </a:rPr>
              <a:t>, dams, harvest) &amp; natural (climate) causes have contributed to declines</a:t>
            </a:r>
          </a:p>
          <a:p>
            <a:pPr marL="171450" indent="-171450">
              <a:spcAft>
                <a:spcPts val="1800"/>
              </a:spcAft>
              <a:buFont typeface="Arial" pitchFamily="34" charset="0"/>
              <a:buChar char="•"/>
            </a:pPr>
            <a:r>
              <a:rPr lang="en-US" sz="2200" dirty="0">
                <a:latin typeface="Calibri" pitchFamily="34" charset="0"/>
              </a:rPr>
              <a:t>Big money business ($4 billion per decade)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7" name="Picture 3" descr="chinook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20132" y="1869631"/>
            <a:ext cx="1929258" cy="3810180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2226663" y="5712735"/>
            <a:ext cx="1916473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State of the Salmon</a:t>
            </a:r>
          </a:p>
        </p:txBody>
      </p:sp>
    </p:spTree>
    <p:extLst>
      <p:ext uri="{BB962C8B-B14F-4D97-AF65-F5344CB8AC3E}">
        <p14:creationId xmlns:p14="http://schemas.microsoft.com/office/powerpoint/2010/main" val="3812747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>
                <a:solidFill>
                  <a:schemeClr val="tx2"/>
                </a:solidFill>
              </a:rPr>
              <a:t>Adverse effects of hatcheries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2133600" y="1616076"/>
            <a:ext cx="8020050" cy="1354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29" tIns="45714" rIns="91429" bIns="45714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  <a:latin typeface="Calibri" pitchFamily="34" charset="0"/>
              </a:rPr>
              <a:t>Growing evidence that hatchery fish have reduced fitness &amp; adverse demographic effects</a:t>
            </a:r>
          </a:p>
          <a:p>
            <a:r>
              <a:rPr lang="en-US" dirty="0">
                <a:solidFill>
                  <a:srgbClr val="7F7F7F"/>
                </a:solidFill>
                <a:latin typeface="Calibri" pitchFamily="34" charset="0"/>
              </a:rPr>
              <a:t>(</a:t>
            </a:r>
            <a:r>
              <a:rPr lang="en-US" dirty="0" err="1">
                <a:solidFill>
                  <a:srgbClr val="7F7F7F"/>
                </a:solidFill>
                <a:latin typeface="Calibri" pitchFamily="34" charset="0"/>
              </a:rPr>
              <a:t>eg</a:t>
            </a:r>
            <a:r>
              <a:rPr lang="en-US" dirty="0">
                <a:solidFill>
                  <a:srgbClr val="7F7F7F"/>
                </a:solidFill>
                <a:latin typeface="Calibri" pitchFamily="34" charset="0"/>
              </a:rPr>
              <a:t>, Araki et al. 2007, </a:t>
            </a:r>
            <a:r>
              <a:rPr lang="en-US" dirty="0" err="1">
                <a:solidFill>
                  <a:srgbClr val="7F7F7F"/>
                </a:solidFill>
                <a:latin typeface="Calibri" pitchFamily="34" charset="0"/>
              </a:rPr>
              <a:t>Buhle</a:t>
            </a:r>
            <a:r>
              <a:rPr lang="en-US" dirty="0">
                <a:solidFill>
                  <a:srgbClr val="7F7F7F"/>
                </a:solidFill>
                <a:latin typeface="Calibri" pitchFamily="34" charset="0"/>
              </a:rPr>
              <a:t> et al. 2009, Christie et al. 2014)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114550" y="3387726"/>
            <a:ext cx="3657600" cy="2743200"/>
            <a:chOff x="806450" y="3194050"/>
            <a:chExt cx="3657600" cy="2743200"/>
          </a:xfrm>
        </p:grpSpPr>
        <p:pic>
          <p:nvPicPr>
            <p:cNvPr id="10" name="Picture 9" descr="Capilano hatchery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6450" y="3194050"/>
              <a:ext cx="3657600" cy="27432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1" name="TextBox 10"/>
            <p:cNvSpPr txBox="1"/>
            <p:nvPr/>
          </p:nvSpPr>
          <p:spPr>
            <a:xfrm>
              <a:off x="3087733" y="5581124"/>
              <a:ext cx="1326004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/>
                </a:rPr>
                <a:t>©Ruth </a:t>
              </a:r>
              <a:r>
                <a:rPr lang="en-US" sz="1400" dirty="0" err="1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/>
                </a:rPr>
                <a:t>Hartnup</a:t>
              </a:r>
              <a:endParaRPr lang="en-US" sz="1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</a:endParaRPr>
            </a:p>
          </p:txBody>
        </p:sp>
      </p:grpSp>
      <p:pic>
        <p:nvPicPr>
          <p:cNvPr id="13" name="Picture 12" descr="c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086" y="3387727"/>
            <a:ext cx="3657600" cy="27431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56953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The big picture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2625661" y="2235246"/>
            <a:ext cx="7901661" cy="247760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2800" u="sng" dirty="0">
                <a:solidFill>
                  <a:schemeClr val="tx1"/>
                </a:solidFill>
              </a:rPr>
              <a:t>Question</a:t>
            </a:r>
          </a:p>
          <a:p>
            <a:pPr>
              <a:spcAft>
                <a:spcPts val="600"/>
              </a:spcAft>
              <a:defRPr/>
            </a:pPr>
            <a:r>
              <a:rPr lang="en-US" sz="2800" dirty="0">
                <a:solidFill>
                  <a:schemeClr val="tx1"/>
                </a:solidFill>
              </a:rPr>
              <a:t>What is the effect of hatchery supplementation on Snake River spring/summer Chinook salmon at</a:t>
            </a:r>
          </a:p>
          <a:p>
            <a:pPr marL="684213" indent="-454025">
              <a:spcAft>
                <a:spcPts val="600"/>
              </a:spcAft>
              <a:buFont typeface="+mj-lt"/>
              <a:buAutoNum type="arabicParenR"/>
              <a:defRPr/>
            </a:pPr>
            <a:r>
              <a:rPr lang="en-US" sz="2800" dirty="0">
                <a:solidFill>
                  <a:schemeClr val="tx1"/>
                </a:solidFill>
              </a:rPr>
              <a:t>population level, and</a:t>
            </a:r>
          </a:p>
          <a:p>
            <a:pPr marL="684213" indent="-454025">
              <a:spcAft>
                <a:spcPts val="600"/>
              </a:spcAft>
              <a:buFont typeface="+mj-lt"/>
              <a:buAutoNum type="arabicParenR"/>
              <a:defRPr/>
            </a:pPr>
            <a:r>
              <a:rPr lang="en-US" sz="2800" dirty="0">
                <a:solidFill>
                  <a:schemeClr val="tx1"/>
                </a:solidFill>
              </a:rPr>
              <a:t>broader ESU scale?</a:t>
            </a:r>
          </a:p>
        </p:txBody>
      </p:sp>
    </p:spTree>
    <p:extLst>
      <p:ext uri="{BB962C8B-B14F-4D97-AF65-F5344CB8AC3E}">
        <p14:creationId xmlns:p14="http://schemas.microsoft.com/office/powerpoint/2010/main" val="126977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Time series of spawner density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4449626" y="1247425"/>
            <a:ext cx="4944082" cy="147422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58"/>
          <a:stretch/>
        </p:blipFill>
        <p:spPr>
          <a:xfrm>
            <a:off x="1657349" y="2711450"/>
            <a:ext cx="5778578" cy="37465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574655" y="2595311"/>
            <a:ext cx="383413" cy="3594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6" t="5235" r="1806" b="11373"/>
          <a:stretch/>
        </p:blipFill>
        <p:spPr>
          <a:xfrm>
            <a:off x="7362190" y="1830049"/>
            <a:ext cx="3200400" cy="226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94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Time series of supplementation 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49" y="1300446"/>
            <a:ext cx="5778578" cy="515750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568305" y="2576261"/>
            <a:ext cx="383413" cy="3594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598405" y="1305833"/>
            <a:ext cx="275790" cy="25853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6" t="5235" r="1806" b="11373"/>
          <a:stretch/>
        </p:blipFill>
        <p:spPr>
          <a:xfrm>
            <a:off x="7362190" y="1830049"/>
            <a:ext cx="3200400" cy="226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155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for supplementation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780608" y="168253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173413" y="2255838"/>
          <a:ext cx="325596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3" name="Equation" r:id="rId4" imgW="1651000" imgH="215900" progId="Equation.3">
                  <p:embed/>
                </p:oleObj>
              </mc:Choice>
              <mc:Fallback>
                <p:oleObj name="Equation" r:id="rId4" imgW="16510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73413" y="2255838"/>
                        <a:ext cx="3255962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986634" y="2255839"/>
          <a:ext cx="1679575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4" name="Equation" r:id="rId6" imgW="850900" imgH="215900" progId="Equation.3">
                  <p:embed/>
                </p:oleObj>
              </mc:Choice>
              <mc:Fallback>
                <p:oleObj name="Equation" r:id="rId6" imgW="8509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86634" y="2255839"/>
                        <a:ext cx="1679575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589920" y="3164730"/>
            <a:ext cx="232201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4F81BD"/>
                </a:solidFill>
                <a:latin typeface="Calibri" pitchFamily="34" charset="0"/>
              </a:rPr>
              <a:t>Common year effect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188774" y="2637537"/>
            <a:ext cx="404732" cy="509420"/>
          </a:xfrm>
          <a:prstGeom prst="straightConnector1">
            <a:avLst/>
          </a:prstGeom>
          <a:ln>
            <a:solidFill>
              <a:schemeClr val="tx2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8"/>
          <p:cNvSpPr txBox="1">
            <a:spLocks noChangeArrowheads="1"/>
          </p:cNvSpPr>
          <p:nvPr/>
        </p:nvSpPr>
        <p:spPr bwMode="auto">
          <a:xfrm>
            <a:off x="1898197" y="1481536"/>
            <a:ext cx="182372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True density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2841296" y="1945524"/>
            <a:ext cx="383147" cy="40440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5419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for supplementation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780608" y="168253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173413" y="2255838"/>
          <a:ext cx="325596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7" name="Equation" r:id="rId4" imgW="1651000" imgH="215900" progId="Equation.3">
                  <p:embed/>
                </p:oleObj>
              </mc:Choice>
              <mc:Fallback>
                <p:oleObj name="Equation" r:id="rId4" imgW="16510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73413" y="2255838"/>
                        <a:ext cx="3255962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986634" y="2255839"/>
          <a:ext cx="1679575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8" name="Equation" r:id="rId6" imgW="850900" imgH="215900" progId="Equation.3">
                  <p:embed/>
                </p:oleObj>
              </mc:Choice>
              <mc:Fallback>
                <p:oleObj name="Equation" r:id="rId6" imgW="8509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86634" y="2255839"/>
                        <a:ext cx="1679575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3156920" y="3164730"/>
            <a:ext cx="232201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4F81BD"/>
                </a:solidFill>
                <a:latin typeface="Calibri" pitchFamily="34" charset="0"/>
              </a:rPr>
              <a:t>Supplementation effect</a:t>
            </a:r>
          </a:p>
        </p:txBody>
      </p:sp>
      <p:sp>
        <p:nvSpPr>
          <p:cNvPr id="11" name="TextBox 8"/>
          <p:cNvSpPr txBox="1">
            <a:spLocks noChangeArrowheads="1"/>
          </p:cNvSpPr>
          <p:nvPr/>
        </p:nvSpPr>
        <p:spPr bwMode="auto">
          <a:xfrm>
            <a:off x="5242074" y="3164730"/>
            <a:ext cx="201168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</a:rPr>
              <a:t>Indicator function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755774" y="2637537"/>
            <a:ext cx="404732" cy="509420"/>
          </a:xfrm>
          <a:prstGeom prst="straightConnector1">
            <a:avLst/>
          </a:prstGeom>
          <a:ln>
            <a:solidFill>
              <a:schemeClr val="tx2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446610" y="2659597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8"/>
          <p:cNvSpPr txBox="1">
            <a:spLocks noChangeArrowheads="1"/>
          </p:cNvSpPr>
          <p:nvPr/>
        </p:nvSpPr>
        <p:spPr bwMode="auto">
          <a:xfrm>
            <a:off x="1898197" y="1481536"/>
            <a:ext cx="182372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True density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2841296" y="1945524"/>
            <a:ext cx="383147" cy="40440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6682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Big question in the finance world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2865127" y="1367511"/>
            <a:ext cx="6461749" cy="52322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pPr algn="ctr">
              <a:spcAft>
                <a:spcPts val="1800"/>
              </a:spcAft>
              <a:defRPr/>
            </a:pPr>
            <a:r>
              <a:rPr lang="en-US" sz="2800" dirty="0">
                <a:solidFill>
                  <a:schemeClr val="tx1"/>
                </a:solidFill>
                <a:cs typeface="Calibri"/>
              </a:rPr>
              <a:t>What is the effect of advertising on sales?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6884851" y="2150105"/>
            <a:ext cx="3204553" cy="120032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Anheuser-Busch</a:t>
            </a:r>
          </a:p>
          <a:p>
            <a:pPr algn="ctr"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spends $35 million/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yr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alibri"/>
              <a:cs typeface="Calibri"/>
            </a:endParaRPr>
          </a:p>
          <a:p>
            <a:pPr algn="ctr"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on Super Bowl ads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3657505" y="5386245"/>
            <a:ext cx="4850670" cy="52322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pPr algn="ctr">
              <a:spcBef>
                <a:spcPts val="1800"/>
              </a:spcBef>
              <a:defRPr/>
            </a:pPr>
            <a:r>
              <a:rPr lang="en-US" sz="2800" dirty="0">
                <a:solidFill>
                  <a:prstClr val="black"/>
                </a:solidFill>
                <a:cs typeface="Calibri"/>
              </a:rPr>
              <a:t>How do they know this?</a:t>
            </a:r>
            <a:endParaRPr lang="en-US" sz="2800" dirty="0">
              <a:solidFill>
                <a:srgbClr val="7F7F7F"/>
              </a:solidFill>
              <a:latin typeface="Calibri"/>
              <a:cs typeface="Calibri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2254408" y="2162175"/>
            <a:ext cx="4214127" cy="2982136"/>
            <a:chOff x="730407" y="2162175"/>
            <a:chExt cx="4214127" cy="2982136"/>
          </a:xfrm>
        </p:grpSpPr>
        <p:grpSp>
          <p:nvGrpSpPr>
            <p:cNvPr id="14" name="Group 13"/>
            <p:cNvGrpSpPr/>
            <p:nvPr/>
          </p:nvGrpSpPr>
          <p:grpSpPr>
            <a:xfrm>
              <a:off x="730407" y="2162175"/>
              <a:ext cx="4214127" cy="2957378"/>
              <a:chOff x="811981" y="3737437"/>
              <a:chExt cx="4351002" cy="3053434"/>
            </a:xfrm>
          </p:grpSpPr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1981" y="3737437"/>
                <a:ext cx="4351002" cy="3053434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06769" y="3988508"/>
                <a:ext cx="3958567" cy="2078248"/>
              </a:xfrm>
              <a:prstGeom prst="rect">
                <a:avLst/>
              </a:prstGeom>
            </p:spPr>
          </p:pic>
        </p:grpSp>
        <p:sp>
          <p:nvSpPr>
            <p:cNvPr id="15" name="TextBox 14"/>
            <p:cNvSpPr txBox="1"/>
            <p:nvPr/>
          </p:nvSpPr>
          <p:spPr>
            <a:xfrm>
              <a:off x="731835" y="4836534"/>
              <a:ext cx="1101584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>
                <a:defRPr/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Calibri"/>
                  <a:cs typeface="Calibri"/>
                </a:rPr>
                <a:t>©Budweiser</a:t>
              </a:r>
            </a:p>
          </p:txBody>
        </p:sp>
      </p:grp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6834216" y="3908779"/>
            <a:ext cx="3305820" cy="815659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ctr">
            <a:noAutofit/>
          </a:bodyPr>
          <a:lstStyle/>
          <a:p>
            <a:pPr algn="ctr"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$95 million/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yr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 in revenue</a:t>
            </a:r>
          </a:p>
          <a:p>
            <a:pPr algn="ctr"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(170% return!)</a:t>
            </a:r>
          </a:p>
        </p:txBody>
      </p:sp>
      <p:cxnSp>
        <p:nvCxnSpPr>
          <p:cNvPr id="19" name="Straight Arrow Connector 18"/>
          <p:cNvCxnSpPr>
            <a:stCxn id="8" idx="2"/>
            <a:endCxn id="18" idx="0"/>
          </p:cNvCxnSpPr>
          <p:nvPr/>
        </p:nvCxnSpPr>
        <p:spPr>
          <a:xfrm flipH="1">
            <a:off x="8487127" y="3350434"/>
            <a:ext cx="1" cy="558345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534672" y="6488113"/>
            <a:ext cx="213332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Hartman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et al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 (2015)</a:t>
            </a:r>
          </a:p>
        </p:txBody>
      </p:sp>
    </p:spTree>
    <p:extLst>
      <p:ext uri="{BB962C8B-B14F-4D97-AF65-F5344CB8AC3E}">
        <p14:creationId xmlns:p14="http://schemas.microsoft.com/office/powerpoint/2010/main" val="303705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for supplementation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780608" y="168253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173413" y="2255838"/>
          <a:ext cx="325596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1" name="Equation" r:id="rId4" imgW="1651000" imgH="215900" progId="Equation.3">
                  <p:embed/>
                </p:oleObj>
              </mc:Choice>
              <mc:Fallback>
                <p:oleObj name="Equation" r:id="rId4" imgW="16510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73413" y="2255838"/>
                        <a:ext cx="3255962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986634" y="2255839"/>
          <a:ext cx="1679575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2" name="Equation" r:id="rId6" imgW="850900" imgH="215900" progId="Equation.3">
                  <p:embed/>
                </p:oleObj>
              </mc:Choice>
              <mc:Fallback>
                <p:oleObj name="Equation" r:id="rId6" imgW="8509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86634" y="2255839"/>
                        <a:ext cx="1679575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5446610" y="2659597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indicator_examples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00" y="3157401"/>
            <a:ext cx="6400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12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for supplementation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780608" y="168253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173413" y="2255838"/>
          <a:ext cx="325596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3" name="Equation" r:id="rId4" imgW="1651000" imgH="215900" progId="Equation.3">
                  <p:embed/>
                </p:oleObj>
              </mc:Choice>
              <mc:Fallback>
                <p:oleObj name="Equation" r:id="rId4" imgW="16510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73413" y="2255838"/>
                        <a:ext cx="3255962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986634" y="2255839"/>
          <a:ext cx="1679575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4" name="Equation" r:id="rId6" imgW="850900" imgH="215900" progId="Equation.3">
                  <p:embed/>
                </p:oleObj>
              </mc:Choice>
              <mc:Fallback>
                <p:oleObj name="Equation" r:id="rId6" imgW="8509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86634" y="2255839"/>
                        <a:ext cx="1679575" cy="427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3156920" y="3164730"/>
            <a:ext cx="232201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4F81BD"/>
                </a:solidFill>
                <a:latin typeface="Calibri" pitchFamily="34" charset="0"/>
              </a:rPr>
              <a:t>Supplementation effect</a:t>
            </a:r>
          </a:p>
        </p:txBody>
      </p:sp>
      <p:sp>
        <p:nvSpPr>
          <p:cNvPr id="11" name="TextBox 8"/>
          <p:cNvSpPr txBox="1">
            <a:spLocks noChangeArrowheads="1"/>
          </p:cNvSpPr>
          <p:nvPr/>
        </p:nvSpPr>
        <p:spPr bwMode="auto">
          <a:xfrm>
            <a:off x="5242074" y="3164730"/>
            <a:ext cx="201168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</a:rPr>
              <a:t>Indicator function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755774" y="2637537"/>
            <a:ext cx="404732" cy="509420"/>
          </a:xfrm>
          <a:prstGeom prst="straightConnector1">
            <a:avLst/>
          </a:prstGeom>
          <a:ln>
            <a:solidFill>
              <a:schemeClr val="tx2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446610" y="2659597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4336900" y="4333866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162393" y="4843865"/>
          <a:ext cx="127793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5" name="Equation" r:id="rId8" imgW="647700" imgH="215900" progId="Equation.3">
                  <p:embed/>
                </p:oleObj>
              </mc:Choice>
              <mc:Fallback>
                <p:oleObj name="Equation" r:id="rId8" imgW="647700" imgH="215900" progId="Equation.3">
                  <p:embed/>
                  <p:pic>
                    <p:nvPicPr>
                      <p:cNvPr id="15" name="Object 14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62393" y="4843865"/>
                        <a:ext cx="1277938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6411009" y="4843453"/>
          <a:ext cx="1403350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6" name="Equation" r:id="rId10" imgW="711200" imgH="215900" progId="Equation.3">
                  <p:embed/>
                </p:oleObj>
              </mc:Choice>
              <mc:Fallback>
                <p:oleObj name="Equation" r:id="rId10" imgW="711200" imgH="215900" progId="Equation.3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411009" y="4843453"/>
                        <a:ext cx="1403350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8"/>
          <p:cNvSpPr txBox="1">
            <a:spLocks noChangeArrowheads="1"/>
          </p:cNvSpPr>
          <p:nvPr/>
        </p:nvSpPr>
        <p:spPr bwMode="auto">
          <a:xfrm>
            <a:off x="1864177" y="1481536"/>
            <a:ext cx="182372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True density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2807276" y="1945524"/>
            <a:ext cx="383147" cy="404405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8"/>
          <p:cNvSpPr txBox="1">
            <a:spLocks noChangeArrowheads="1"/>
          </p:cNvSpPr>
          <p:nvPr/>
        </p:nvSpPr>
        <p:spPr bwMode="auto">
          <a:xfrm>
            <a:off x="2559775" y="5259369"/>
            <a:ext cx="144557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Observed density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3836922" y="5099021"/>
            <a:ext cx="301402" cy="195243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554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Title 1"/>
          <p:cNvSpPr>
            <a:spLocks noGrp="1"/>
          </p:cNvSpPr>
          <p:nvPr>
            <p:ph type="title" idx="4294967295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Distribution of intervention sizes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116" y="2252612"/>
            <a:ext cx="4894296" cy="394012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19481" y="1387929"/>
            <a:ext cx="33591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342900" algn="ctr"/>
                <a:tab pos="1600200" algn="ctr"/>
                <a:tab pos="2857500" algn="ctr"/>
              </a:tabLst>
            </a:pPr>
            <a:r>
              <a:rPr lang="en-US" sz="2000" dirty="0">
                <a:solidFill>
                  <a:prstClr val="black"/>
                </a:solidFill>
                <a:latin typeface="Calibri"/>
                <a:cs typeface="Courier New"/>
              </a:rPr>
              <a:t>	</a:t>
            </a:r>
            <a:r>
              <a:rPr lang="en-US" sz="2000" u="sng" dirty="0">
                <a:solidFill>
                  <a:prstClr val="black"/>
                </a:solidFill>
                <a:latin typeface="Calibri"/>
                <a:cs typeface="Courier New"/>
              </a:rPr>
              <a:t>Mean</a:t>
            </a:r>
            <a:r>
              <a:rPr lang="en-US" sz="2000" dirty="0">
                <a:solidFill>
                  <a:prstClr val="black"/>
                </a:solidFill>
                <a:latin typeface="Calibri"/>
                <a:cs typeface="Courier New"/>
              </a:rPr>
              <a:t>	</a:t>
            </a:r>
            <a:r>
              <a:rPr lang="en-US" sz="2000" u="sng" dirty="0">
                <a:solidFill>
                  <a:prstClr val="black"/>
                </a:solidFill>
                <a:latin typeface="Calibri"/>
                <a:cs typeface="Courier New"/>
              </a:rPr>
              <a:t>95% CI</a:t>
            </a:r>
            <a:r>
              <a:rPr lang="en-US" sz="2000" dirty="0">
                <a:solidFill>
                  <a:prstClr val="black"/>
                </a:solidFill>
                <a:latin typeface="Calibri"/>
                <a:cs typeface="Courier New"/>
              </a:rPr>
              <a:t>	</a:t>
            </a:r>
            <a:r>
              <a:rPr lang="en-US" sz="2000" u="sng" dirty="0" err="1">
                <a:solidFill>
                  <a:prstClr val="black"/>
                </a:solidFill>
                <a:latin typeface="Calibri"/>
                <a:cs typeface="Courier New"/>
              </a:rPr>
              <a:t>Pr</a:t>
            </a:r>
            <a:r>
              <a:rPr lang="en-US" sz="2000" u="sng" dirty="0">
                <a:solidFill>
                  <a:prstClr val="black"/>
                </a:solidFill>
                <a:latin typeface="Calibri"/>
                <a:cs typeface="Courier New"/>
              </a:rPr>
              <a:t>(+)</a:t>
            </a:r>
          </a:p>
          <a:p>
            <a:pPr>
              <a:tabLst>
                <a:tab pos="342900" algn="ctr"/>
                <a:tab pos="1600200" algn="ctr"/>
                <a:tab pos="2857500" algn="ctr"/>
              </a:tabLst>
            </a:pPr>
            <a:r>
              <a:rPr lang="en-US" sz="2000" dirty="0">
                <a:solidFill>
                  <a:prstClr val="black"/>
                </a:solidFill>
                <a:latin typeface="Calibri"/>
                <a:cs typeface="Courier New"/>
              </a:rPr>
              <a:t>	0.033	(-0.077, 0.15)	0.73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719331" y="1541817"/>
            <a:ext cx="12282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ESU-level:</a:t>
            </a:r>
          </a:p>
        </p:txBody>
      </p:sp>
    </p:spTree>
    <p:extLst>
      <p:ext uri="{BB962C8B-B14F-4D97-AF65-F5344CB8AC3E}">
        <p14:creationId xmlns:p14="http://schemas.microsoft.com/office/powerpoint/2010/main" val="4096843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Summary</a:t>
            </a: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2903755" y="1649899"/>
            <a:ext cx="6384493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Intervention models are used in many fields</a:t>
            </a:r>
          </a:p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Intervention models can take many forms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51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265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2371725" y="2396331"/>
            <a:ext cx="7448550" cy="2065338"/>
          </a:xfrm>
        </p:spPr>
        <p:txBody>
          <a:bodyPr/>
          <a:lstStyle/>
          <a:p>
            <a:pPr algn="ctr"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standardized residuals</a:t>
            </a:r>
          </a:p>
        </p:txBody>
      </p:sp>
    </p:spTree>
    <p:extLst>
      <p:ext uri="{BB962C8B-B14F-4D97-AF65-F5344CB8AC3E}">
        <p14:creationId xmlns:p14="http://schemas.microsoft.com/office/powerpoint/2010/main" val="7296052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Detection of outliers and structural breaks</a:t>
            </a:r>
            <a:b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using standardized residuals</a:t>
            </a: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2218593" y="1350960"/>
            <a:ext cx="4290647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latin typeface="+mj-lt"/>
              </a:rPr>
              <a:t>See the chapter on outlier and structural break detection in the HWS (MARSS User Guide)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de Jong, P. and </a:t>
            </a:r>
            <a:r>
              <a:rPr lang="en-US" dirty="0" err="1">
                <a:latin typeface="+mj-lt"/>
              </a:rPr>
              <a:t>Penzer</a:t>
            </a:r>
            <a:r>
              <a:rPr lang="en-US" dirty="0">
                <a:latin typeface="+mj-lt"/>
              </a:rPr>
              <a:t>, J. 1998. Diagnosing shocks in time series. Journal of the American Statistical Association 93:796-806.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Durbin and </a:t>
            </a:r>
            <a:r>
              <a:rPr lang="en-US" dirty="0" err="1">
                <a:latin typeface="+mj-lt"/>
              </a:rPr>
              <a:t>Koopman</a:t>
            </a:r>
            <a:r>
              <a:rPr lang="en-US" dirty="0">
                <a:latin typeface="+mj-lt"/>
              </a:rPr>
              <a:t>. 2012. Time series analysis by state-space methods. Chapter 2, Section 12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51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pic>
        <p:nvPicPr>
          <p:cNvPr id="15362" name="Picture 2" descr="http://ecx.images-amazon.com/images/I/41L3mfnocbL._SY344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5106" y="1931772"/>
            <a:ext cx="2473325" cy="376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2963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Back to the Nile River data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51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296" y="1373432"/>
            <a:ext cx="415290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156" y="2270613"/>
            <a:ext cx="3944782" cy="3374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052105" y="2096964"/>
            <a:ext cx="2059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River flow by year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86258" y="1289592"/>
            <a:ext cx="2662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Three different models</a:t>
            </a:r>
          </a:p>
        </p:txBody>
      </p:sp>
    </p:spTree>
    <p:extLst>
      <p:ext uri="{BB962C8B-B14F-4D97-AF65-F5344CB8AC3E}">
        <p14:creationId xmlns:p14="http://schemas.microsoft.com/office/powerpoint/2010/main" val="1689229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Observation outlier detection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51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296" y="1373431"/>
            <a:ext cx="415290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686258" y="1289592"/>
            <a:ext cx="2662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Three different models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22343" y="1544625"/>
            <a:ext cx="3552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Observation outlier: observation (data) at time t is different than what you would expect given the model.</a:t>
            </a: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916" y="3444240"/>
            <a:ext cx="2438400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851026" y="3074908"/>
            <a:ext cx="409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obs. residual = data – fitted value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51025" y="4921934"/>
            <a:ext cx="4092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standardize by the estimated variance and get a t-distributed standardized residual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00228" y="6034019"/>
            <a:ext cx="7830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This idea hinges on v(t) being normal so that means it hinges on the model being able to fit the data (= put a line through the data)</a:t>
            </a:r>
          </a:p>
        </p:txBody>
      </p:sp>
    </p:spTree>
    <p:extLst>
      <p:ext uri="{BB962C8B-B14F-4D97-AF65-F5344CB8AC3E}">
        <p14:creationId xmlns:p14="http://schemas.microsoft.com/office/powerpoint/2010/main" val="7557044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Observation residual in the context of state-space models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51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013" y="1430411"/>
            <a:ext cx="2438400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851026" y="3062158"/>
            <a:ext cx="409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obs. residual = data – fitted value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456" y="1963323"/>
            <a:ext cx="3838133" cy="2941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816970" y="1430412"/>
            <a:ext cx="2989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a linear regression, ‘fitted y’ is easy.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 flipV="1">
            <a:off x="7669820" y="2294793"/>
            <a:ext cx="0" cy="246185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69370" y="4921934"/>
            <a:ext cx="29893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a state-space model, there isn’t one ‘fitted y’.  ‘fitted y’ has a distribution.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2674498" y="3631224"/>
                <a:ext cx="1805430" cy="407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𝑡</m:t>
                          </m:r>
                          <m:r>
                            <a:rPr lang="en-US" i="1">
                              <a:latin typeface="Cambria Math"/>
                            </a:rPr>
                            <m:t>|</m:t>
                          </m:r>
                          <m:r>
                            <a:rPr lang="en-US" i="1">
                              <a:latin typeface="Cambria Math"/>
                            </a:rPr>
                            <m:t>𝑇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>
                              <a:latin typeface="Cambria Math"/>
                            </a:rPr>
                            <m:t>Z</m:t>
                          </m:r>
                        </m:e>
                      </m:acc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𝑡</m:t>
                          </m:r>
                          <m:r>
                            <a:rPr lang="en-US" i="1">
                              <a:latin typeface="Cambria Math"/>
                            </a:rPr>
                            <m:t>|</m:t>
                          </m:r>
                          <m:r>
                            <a:rPr lang="en-US" i="1">
                              <a:latin typeface="Cambria Math"/>
                            </a:rPr>
                            <m:t>𝑇</m:t>
                          </m:r>
                        </m:sub>
                      </m:sSub>
                      <m:r>
                        <a:rPr lang="en-US">
                          <a:latin typeface="Cambria Math"/>
                        </a:rPr>
                        <m:t>+</m:t>
                      </m:r>
                      <m:acc>
                        <m:accPr>
                          <m:chr m:val="̂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>
                              <a:latin typeface="Cambria Math"/>
                            </a:rPr>
                            <m:t>a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4498" y="3631224"/>
                <a:ext cx="1805430" cy="407997"/>
              </a:xfrm>
              <a:prstGeom prst="rect">
                <a:avLst/>
              </a:prstGeom>
              <a:blipFill>
                <a:blip r:embed="rId5"/>
                <a:stretch>
                  <a:fillRect t="-3030" b="-60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1851026" y="4331181"/>
            <a:ext cx="4092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need to standardize by the variance of that, which is a bit hairy but algorithms for computing it are worked out.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226521" y="4202229"/>
            <a:ext cx="0" cy="352187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0650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568" y="486507"/>
            <a:ext cx="658177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220" y="1781908"/>
            <a:ext cx="4721834" cy="4544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/>
          <p:cNvSpPr/>
          <p:nvPr/>
        </p:nvSpPr>
        <p:spPr>
          <a:xfrm>
            <a:off x="5924369" y="5671038"/>
            <a:ext cx="365063" cy="342900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076768" y="5093676"/>
            <a:ext cx="365063" cy="342900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750237" y="5074626"/>
            <a:ext cx="365063" cy="342900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077914" y="2785353"/>
            <a:ext cx="18551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Note, the standard concerns regarding setting test levels for multiple tests exist</a:t>
            </a:r>
          </a:p>
        </p:txBody>
      </p:sp>
    </p:spTree>
    <p:extLst>
      <p:ext uri="{BB962C8B-B14F-4D97-AF65-F5344CB8AC3E}">
        <p14:creationId xmlns:p14="http://schemas.microsoft.com/office/powerpoint/2010/main" val="2314256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How much did sales change?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4" descr="intervention example plot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1600200"/>
            <a:ext cx="5943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673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“Structural break detection”</a:t>
            </a:r>
            <a:b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aka testing state outliers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51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84867" y="1479602"/>
            <a:ext cx="78307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Idea is to test whether observed changes in the stochastic state (in this example level) were more unusual than you would expect given the estimated MAR model for the state.</a:t>
            </a:r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339" y="2906225"/>
            <a:ext cx="8115300" cy="341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>
            <a:off x="5199185" y="2488224"/>
            <a:ext cx="764930" cy="1490295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3787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“Structural break detection”</a:t>
            </a:r>
            <a:b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aka testing state outliers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51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296" y="1373431"/>
            <a:ext cx="415290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686258" y="1289592"/>
            <a:ext cx="2662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Three different models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00228" y="1544624"/>
            <a:ext cx="3774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 outlier: estimated state at time t+1 is different than what you would expect given the model.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51026" y="2738401"/>
            <a:ext cx="409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state. residual =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51024" y="4693334"/>
            <a:ext cx="4092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standardize by the estimated variance and get a t-distributed standardized residual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00228" y="6034019"/>
            <a:ext cx="7830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Again this idea hinges on w(t) being normal so that means it hinges on the model being able to fit the data (= put a line through the data)</a:t>
            </a: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904" y="3208458"/>
            <a:ext cx="2857500" cy="139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/>
          <p:cNvCxnSpPr/>
          <p:nvPr/>
        </p:nvCxnSpPr>
        <p:spPr>
          <a:xfrm flipH="1">
            <a:off x="6447693" y="1474258"/>
            <a:ext cx="3042139" cy="302813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6096001" y="1544624"/>
            <a:ext cx="3622431" cy="295776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6927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433" y="1781908"/>
            <a:ext cx="4934931" cy="4618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568" y="486507"/>
            <a:ext cx="658177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/>
          <p:cNvSpPr/>
          <p:nvPr/>
        </p:nvSpPr>
        <p:spPr>
          <a:xfrm>
            <a:off x="5256154" y="5417526"/>
            <a:ext cx="365063" cy="342900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077914" y="2785353"/>
            <a:ext cx="18551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Note, the standard concerns regarding setting test levels for multiple tests exist</a:t>
            </a:r>
          </a:p>
        </p:txBody>
      </p:sp>
    </p:spTree>
    <p:extLst>
      <p:ext uri="{BB962C8B-B14F-4D97-AF65-F5344CB8AC3E}">
        <p14:creationId xmlns:p14="http://schemas.microsoft.com/office/powerpoint/2010/main" val="34127203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Summary</a:t>
            </a: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2903755" y="1649899"/>
            <a:ext cx="6384493" cy="2908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Residual analysis is a diagnostic tool to look for observation </a:t>
            </a:r>
            <a:r>
              <a:rPr lang="en-US">
                <a:latin typeface="Calibri" charset="0"/>
              </a:rPr>
              <a:t>or state outliers </a:t>
            </a:r>
            <a:r>
              <a:rPr lang="en-US" dirty="0">
                <a:latin typeface="Calibri" charset="0"/>
              </a:rPr>
              <a:t>and evidence of times when the underlying model is violated, but there is no cause involved.</a:t>
            </a:r>
          </a:p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Intervention analysis is more suited to a mechanistic analysis of changes/breaks that may or may not have occurred.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51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55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from finance world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667212" y="167584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43688" y="6488114"/>
            <a:ext cx="4024313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Hamilton (1989), West &amp; Harrison (1997)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535363" y="2249488"/>
          <a:ext cx="230505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name="Equation" r:id="rId4" imgW="1168400" imgH="215900" progId="Equation.3">
                  <p:embed/>
                </p:oleObj>
              </mc:Choice>
              <mc:Fallback>
                <p:oleObj name="Equation" r:id="rId4" imgW="11684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35363" y="2249488"/>
                        <a:ext cx="2305050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246813" y="2248930"/>
          <a:ext cx="150336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Equation" r:id="rId6" imgW="762000" imgH="215900" progId="Equation.3">
                  <p:embed/>
                </p:oleObj>
              </mc:Choice>
              <mc:Fallback>
                <p:oleObj name="Equation" r:id="rId6" imgW="7620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46813" y="2248930"/>
                        <a:ext cx="150336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3002320" y="3158040"/>
            <a:ext cx="201168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4F81BD"/>
                </a:solidFill>
                <a:latin typeface="Calibri" pitchFamily="34" charset="0"/>
              </a:rPr>
              <a:t>Advertising effect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6550825" y="3142290"/>
          <a:ext cx="3379787" cy="979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Equation" r:id="rId8" imgW="1714500" imgH="495300" progId="Equation.3">
                  <p:embed/>
                </p:oleObj>
              </mc:Choice>
              <mc:Fallback>
                <p:oleObj name="Equation" r:id="rId8" imgW="1714500" imgH="4953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50825" y="3142290"/>
                        <a:ext cx="3379787" cy="979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8"/>
          <p:cNvSpPr txBox="1">
            <a:spLocks noChangeArrowheads="1"/>
          </p:cNvSpPr>
          <p:nvPr/>
        </p:nvSpPr>
        <p:spPr bwMode="auto">
          <a:xfrm>
            <a:off x="4822498" y="3158040"/>
            <a:ext cx="201168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</a:rPr>
              <a:t>Indicator function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336198" y="2630847"/>
            <a:ext cx="404732" cy="509420"/>
          </a:xfrm>
          <a:prstGeom prst="straightConnector1">
            <a:avLst/>
          </a:prstGeom>
          <a:ln>
            <a:solidFill>
              <a:schemeClr val="tx2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027034" y="2652907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2843712" y="1472891"/>
            <a:ext cx="102171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Sales</a:t>
            </a:r>
          </a:p>
        </p:txBody>
      </p:sp>
      <p:cxnSp>
        <p:nvCxnSpPr>
          <p:cNvPr id="15" name="Straight Arrow Connector 14"/>
          <p:cNvCxnSpPr>
            <a:endCxn id="14" idx="2"/>
          </p:cNvCxnSpPr>
          <p:nvPr/>
        </p:nvCxnSpPr>
        <p:spPr>
          <a:xfrm flipH="1" flipV="1">
            <a:off x="3354571" y="1934556"/>
            <a:ext cx="219957" cy="378347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60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from finance world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667212" y="167584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535363" y="2249488"/>
          <a:ext cx="230505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Equation" r:id="rId4" imgW="1168400" imgH="215900" progId="Equation.3">
                  <p:embed/>
                </p:oleObj>
              </mc:Choice>
              <mc:Fallback>
                <p:oleObj name="Equation" r:id="rId4" imgW="11684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35363" y="2249488"/>
                        <a:ext cx="2305050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246813" y="2248930"/>
          <a:ext cx="150336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" name="Equation" r:id="rId6" imgW="762000" imgH="215900" progId="Equation.3">
                  <p:embed/>
                </p:oleObj>
              </mc:Choice>
              <mc:Fallback>
                <p:oleObj name="Equation" r:id="rId6" imgW="7620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46813" y="2248930"/>
                        <a:ext cx="150336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5027034" y="2652907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indicator_examples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500" y="3157402"/>
            <a:ext cx="6934200" cy="2971800"/>
          </a:xfrm>
          <a:prstGeom prst="rect">
            <a:avLst/>
          </a:prstGeom>
          <a:ln w="28575" cmpd="sng">
            <a:noFill/>
          </a:ln>
          <a:effectLst/>
        </p:spPr>
      </p:pic>
      <p:sp>
        <p:nvSpPr>
          <p:cNvPr id="16" name="TextBox 8"/>
          <p:cNvSpPr txBox="1">
            <a:spLocks noChangeArrowheads="1"/>
          </p:cNvSpPr>
          <p:nvPr/>
        </p:nvSpPr>
        <p:spPr bwMode="auto">
          <a:xfrm>
            <a:off x="7067042" y="3961376"/>
            <a:ext cx="182772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</a:rPr>
              <a:t>Step change</a:t>
            </a:r>
          </a:p>
        </p:txBody>
      </p:sp>
    </p:spTree>
    <p:extLst>
      <p:ext uri="{BB962C8B-B14F-4D97-AF65-F5344CB8AC3E}">
        <p14:creationId xmlns:p14="http://schemas.microsoft.com/office/powerpoint/2010/main" val="2848139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from finance world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667212" y="167584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535363" y="2249488"/>
          <a:ext cx="230505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Equation" r:id="rId4" imgW="1168400" imgH="215900" progId="Equation.3">
                  <p:embed/>
                </p:oleObj>
              </mc:Choice>
              <mc:Fallback>
                <p:oleObj name="Equation" r:id="rId4" imgW="11684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35363" y="2249488"/>
                        <a:ext cx="2305050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246813" y="2248930"/>
          <a:ext cx="150336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Equation" r:id="rId6" imgW="762000" imgH="215900" progId="Equation.3">
                  <p:embed/>
                </p:oleObj>
              </mc:Choice>
              <mc:Fallback>
                <p:oleObj name="Equation" r:id="rId6" imgW="7620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46813" y="2248930"/>
                        <a:ext cx="150336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5027034" y="2652907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indicator_examples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500" y="3157396"/>
            <a:ext cx="6934200" cy="2971800"/>
          </a:xfrm>
          <a:prstGeom prst="rect">
            <a:avLst/>
          </a:prstGeom>
        </p:spPr>
      </p:pic>
      <p:sp>
        <p:nvSpPr>
          <p:cNvPr id="16" name="TextBox 8"/>
          <p:cNvSpPr txBox="1">
            <a:spLocks noChangeArrowheads="1"/>
          </p:cNvSpPr>
          <p:nvPr/>
        </p:nvSpPr>
        <p:spPr bwMode="auto">
          <a:xfrm>
            <a:off x="6751573" y="3961376"/>
            <a:ext cx="235864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</a:rPr>
              <a:t>Continual change</a:t>
            </a:r>
          </a:p>
        </p:txBody>
      </p:sp>
    </p:spTree>
    <p:extLst>
      <p:ext uri="{BB962C8B-B14F-4D97-AF65-F5344CB8AC3E}">
        <p14:creationId xmlns:p14="http://schemas.microsoft.com/office/powerpoint/2010/main" val="651419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from finance world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667212" y="167584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43688" y="6488114"/>
            <a:ext cx="4024313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Hamilton (1989), West &amp; Harrison (1997)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497263" y="2249488"/>
          <a:ext cx="238125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4" name="Equation" r:id="rId4" imgW="1206500" imgH="215900" progId="Equation.3">
                  <p:embed/>
                </p:oleObj>
              </mc:Choice>
              <mc:Fallback>
                <p:oleObj name="Equation" r:id="rId4" imgW="12065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97263" y="2249488"/>
                        <a:ext cx="2381250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246813" y="2248930"/>
          <a:ext cx="150336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5" name="Equation" r:id="rId6" imgW="762000" imgH="215900" progId="Equation.3">
                  <p:embed/>
                </p:oleObj>
              </mc:Choice>
              <mc:Fallback>
                <p:oleObj name="Equation" r:id="rId6" imgW="7620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46813" y="2248930"/>
                        <a:ext cx="150336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3002320" y="3158040"/>
            <a:ext cx="201168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4F81BD"/>
                </a:solidFill>
                <a:latin typeface="Calibri" pitchFamily="34" charset="0"/>
              </a:rPr>
              <a:t>Advertising effect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6567949" y="3103564"/>
          <a:ext cx="3756025" cy="1055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6" name="Equation" r:id="rId8" imgW="1905000" imgH="533400" progId="Equation.3">
                  <p:embed/>
                </p:oleObj>
              </mc:Choice>
              <mc:Fallback>
                <p:oleObj name="Equation" r:id="rId8" imgW="1905000" imgH="533400" progId="Equation.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67949" y="3103564"/>
                        <a:ext cx="3756025" cy="1055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8"/>
          <p:cNvSpPr txBox="1">
            <a:spLocks noChangeArrowheads="1"/>
          </p:cNvSpPr>
          <p:nvPr/>
        </p:nvSpPr>
        <p:spPr bwMode="auto">
          <a:xfrm>
            <a:off x="4822498" y="3158040"/>
            <a:ext cx="201168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3">
                    <a:lumMod val="75000"/>
                  </a:schemeClr>
                </a:solidFill>
                <a:latin typeface="Calibri" pitchFamily="34" charset="0"/>
              </a:rPr>
              <a:t>Advertising expense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336198" y="2630847"/>
            <a:ext cx="404732" cy="509420"/>
          </a:xfrm>
          <a:prstGeom prst="straightConnector1">
            <a:avLst/>
          </a:prstGeom>
          <a:ln>
            <a:solidFill>
              <a:schemeClr val="tx2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027034" y="2652907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2843712" y="1472891"/>
            <a:ext cx="102171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chemeClr val="accent4">
                    <a:lumMod val="75000"/>
                  </a:schemeClr>
                </a:solidFill>
                <a:latin typeface="Calibri" pitchFamily="34" charset="0"/>
              </a:rPr>
              <a:t>Sales</a:t>
            </a:r>
          </a:p>
        </p:txBody>
      </p:sp>
      <p:cxnSp>
        <p:nvCxnSpPr>
          <p:cNvPr id="15" name="Straight Arrow Connector 14"/>
          <p:cNvCxnSpPr>
            <a:endCxn id="14" idx="2"/>
          </p:cNvCxnSpPr>
          <p:nvPr/>
        </p:nvCxnSpPr>
        <p:spPr>
          <a:xfrm flipH="1" flipV="1">
            <a:off x="3354571" y="1934556"/>
            <a:ext cx="219957" cy="378347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573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from finance world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667212" y="167584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497263" y="2249488"/>
          <a:ext cx="238125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9" name="Equation" r:id="rId4" imgW="1206500" imgH="215900" progId="Equation.3">
                  <p:embed/>
                </p:oleObj>
              </mc:Choice>
              <mc:Fallback>
                <p:oleObj name="Equation" r:id="rId4" imgW="12065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97263" y="2249488"/>
                        <a:ext cx="2381250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246813" y="2248930"/>
          <a:ext cx="150336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Equation" r:id="rId6" imgW="762000" imgH="215900" progId="Equation.3">
                  <p:embed/>
                </p:oleObj>
              </mc:Choice>
              <mc:Fallback>
                <p:oleObj name="Equation" r:id="rId6" imgW="7620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46813" y="2248930"/>
                        <a:ext cx="150336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5027034" y="2652907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indicator_examples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00" y="3146061"/>
            <a:ext cx="6400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45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dicator_example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03" y="3146062"/>
            <a:ext cx="6400800" cy="2743200"/>
          </a:xfrm>
          <a:prstGeom prst="rect">
            <a:avLst/>
          </a:prstGeom>
        </p:spPr>
      </p:pic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Model from finance world</a:t>
            </a:r>
          </a:p>
        </p:txBody>
      </p:sp>
      <p:sp>
        <p:nvSpPr>
          <p:cNvPr id="4" name="Rectangle 3"/>
          <p:cNvSpPr/>
          <p:nvPr/>
        </p:nvSpPr>
        <p:spPr>
          <a:xfrm>
            <a:off x="1851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667212" y="1675843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497263" y="2249488"/>
          <a:ext cx="238125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3" name="Equation" r:id="rId5" imgW="1206500" imgH="215900" progId="Equation.3">
                  <p:embed/>
                </p:oleObj>
              </mc:Choice>
              <mc:Fallback>
                <p:oleObj name="Equation" r:id="rId5" imgW="1206500" imgH="215900" progId="Equation.3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7263" y="2249488"/>
                        <a:ext cx="2381250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6246813" y="2248930"/>
          <a:ext cx="1503362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4" name="Equation" r:id="rId7" imgW="762000" imgH="215900" progId="Equation.3">
                  <p:embed/>
                </p:oleObj>
              </mc:Choice>
              <mc:Fallback>
                <p:oleObj name="Equation" r:id="rId7" imgW="762000" imgH="2159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46813" y="2248930"/>
                        <a:ext cx="1503362" cy="427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5027034" y="2652907"/>
            <a:ext cx="353898" cy="487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07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1127</Words>
  <Application>Microsoft Macintosh PowerPoint</Application>
  <PresentationFormat>Widescreen</PresentationFormat>
  <Paragraphs>163</Paragraphs>
  <Slides>33</Slides>
  <Notes>33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Equation</vt:lpstr>
      <vt:lpstr>Intervention models and standardized residuals for perturbation analysis</vt:lpstr>
      <vt:lpstr>Big question in the finance world</vt:lpstr>
      <vt:lpstr>How much did sales change?</vt:lpstr>
      <vt:lpstr>Model from finance world</vt:lpstr>
      <vt:lpstr>Model from finance world</vt:lpstr>
      <vt:lpstr>Model from finance world</vt:lpstr>
      <vt:lpstr>Model from finance world</vt:lpstr>
      <vt:lpstr>Model from finance world</vt:lpstr>
      <vt:lpstr>Model from finance world</vt:lpstr>
      <vt:lpstr>What about interventions in obs?</vt:lpstr>
      <vt:lpstr>Model for change in observation</vt:lpstr>
      <vt:lpstr>PowerPoint Presentation</vt:lpstr>
      <vt:lpstr>The salmon story</vt:lpstr>
      <vt:lpstr>Adverse effects of hatcheries</vt:lpstr>
      <vt:lpstr>The big picture</vt:lpstr>
      <vt:lpstr>Time series of spawner density</vt:lpstr>
      <vt:lpstr>Time series of supplementation </vt:lpstr>
      <vt:lpstr>Model for supplementation</vt:lpstr>
      <vt:lpstr>Model for supplementation</vt:lpstr>
      <vt:lpstr>Model for supplementation</vt:lpstr>
      <vt:lpstr>Model for supplementation</vt:lpstr>
      <vt:lpstr>Distribution of intervention sizes</vt:lpstr>
      <vt:lpstr>Summary</vt:lpstr>
      <vt:lpstr>standardized residuals</vt:lpstr>
      <vt:lpstr>Detection of outliers and structural breaks using standardized residuals</vt:lpstr>
      <vt:lpstr>Back to the Nile River data</vt:lpstr>
      <vt:lpstr>Observation outlier detection</vt:lpstr>
      <vt:lpstr>Observation residual in the context of state-space models</vt:lpstr>
      <vt:lpstr>PowerPoint Presentation</vt:lpstr>
      <vt:lpstr>“Structural break detection” aka testing state outliers</vt:lpstr>
      <vt:lpstr>“Structural break detection” aka testing state outliers</vt:lpstr>
      <vt:lpstr>PowerPoint Presentation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Analyses of intervention and perturbations</dc:title>
  <dc:creator>Eli Holmes</dc:creator>
  <cp:lastModifiedBy>Eli Holmes</cp:lastModifiedBy>
  <cp:revision>3</cp:revision>
  <dcterms:created xsi:type="dcterms:W3CDTF">2019-03-12T19:34:57Z</dcterms:created>
  <dcterms:modified xsi:type="dcterms:W3CDTF">2019-03-12T20:04:53Z</dcterms:modified>
</cp:coreProperties>
</file>

<file path=docProps/thumbnail.jpeg>
</file>